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</p:sldIdLst>
  <p:sldSz cx="13004800" cy="9753600"/>
  <p:notesSz cx="6858000" cy="9144000"/>
  <p:defaultTextStyle>
    <a:lvl1pPr algn="ctr" defTabSz="584200">
      <a:defRPr sz="3600">
        <a:latin typeface="Helvetica Light"/>
        <a:ea typeface="Helvetica Light"/>
        <a:cs typeface="Helvetica Light"/>
        <a:sym typeface="Helvetica Light"/>
      </a:defRPr>
    </a:lvl1pPr>
    <a:lvl2pPr indent="228600" algn="ctr" defTabSz="584200">
      <a:defRPr sz="3600">
        <a:latin typeface="Helvetica Light"/>
        <a:ea typeface="Helvetica Light"/>
        <a:cs typeface="Helvetica Light"/>
        <a:sym typeface="Helvetica Light"/>
      </a:defRPr>
    </a:lvl2pPr>
    <a:lvl3pPr indent="457200" algn="ctr" defTabSz="584200">
      <a:defRPr sz="3600">
        <a:latin typeface="Helvetica Light"/>
        <a:ea typeface="Helvetica Light"/>
        <a:cs typeface="Helvetica Light"/>
        <a:sym typeface="Helvetica Light"/>
      </a:defRPr>
    </a:lvl3pPr>
    <a:lvl4pPr indent="685800" algn="ctr" defTabSz="584200">
      <a:defRPr sz="3600">
        <a:latin typeface="Helvetica Light"/>
        <a:ea typeface="Helvetica Light"/>
        <a:cs typeface="Helvetica Light"/>
        <a:sym typeface="Helvetica Light"/>
      </a:defRPr>
    </a:lvl4pPr>
    <a:lvl5pPr indent="914400" algn="ctr" defTabSz="584200">
      <a:defRPr sz="3600">
        <a:latin typeface="Helvetica Light"/>
        <a:ea typeface="Helvetica Light"/>
        <a:cs typeface="Helvetica Light"/>
        <a:sym typeface="Helvetica Light"/>
      </a:defRPr>
    </a:lvl5pPr>
    <a:lvl6pPr indent="1143000" algn="ctr" defTabSz="584200">
      <a:defRPr sz="3600">
        <a:latin typeface="Helvetica Light"/>
        <a:ea typeface="Helvetica Light"/>
        <a:cs typeface="Helvetica Light"/>
        <a:sym typeface="Helvetica Light"/>
      </a:defRPr>
    </a:lvl6pPr>
    <a:lvl7pPr indent="1371600" algn="ctr" defTabSz="584200">
      <a:defRPr sz="3600">
        <a:latin typeface="Helvetica Light"/>
        <a:ea typeface="Helvetica Light"/>
        <a:cs typeface="Helvetica Light"/>
        <a:sym typeface="Helvetica Light"/>
      </a:defRPr>
    </a:lvl7pPr>
    <a:lvl8pPr indent="1600200" algn="ctr" defTabSz="584200">
      <a:defRPr sz="3600">
        <a:latin typeface="Helvetica Light"/>
        <a:ea typeface="Helvetica Light"/>
        <a:cs typeface="Helvetica Light"/>
        <a:sym typeface="Helvetica Light"/>
      </a:defRPr>
    </a:lvl8pPr>
    <a:lvl9pPr indent="1828800" algn="ctr" defTabSz="584200">
      <a:defRPr sz="3600">
        <a:latin typeface="Helvetica Light"/>
        <a:ea typeface="Helvetica Light"/>
        <a:cs typeface="Helvetica Light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D1CCBD"/>
                </a:solidFill>
              </a:rPr>
              <a:t>Title Text</a:t>
            </a:r>
          </a:p>
        </p:txBody>
      </p:sp>
      <p:sp>
        <p:nvSpPr>
          <p:cNvPr id="7" name="Shape 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One</a:t>
            </a:r>
            <a:endParaRPr sz="36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Two</a:t>
            </a:r>
            <a:endParaRPr sz="36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Three</a:t>
            </a:r>
            <a:endParaRPr sz="36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Four</a:t>
            </a:r>
            <a:endParaRPr sz="36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D1CCBD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ainbird - transparen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77500" y="8255000"/>
            <a:ext cx="1905000" cy="10035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White Title - Cen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81F2C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081F2C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White Quot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Rainbird - transparen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77500" y="8255000"/>
            <a:ext cx="1905000" cy="10035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0"/>
            <a:ext cx="13004801" cy="9753601"/>
          </a:xfrm>
          <a:prstGeom prst="rect">
            <a:avLst/>
          </a:prstGeom>
          <a:gradFill>
            <a:gsLst>
              <a:gs pos="0">
                <a:srgbClr val="3C3C3C"/>
              </a:gs>
              <a:gs pos="100000">
                <a:srgbClr val="000000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101600" dist="0" dir="18900000">
              <a:srgbClr val="000000">
                <a:alpha val="80000"/>
              </a:srgbClr>
            </a:outerShdw>
          </a:effectLst>
        </p:spPr>
        <p:txBody>
          <a:bodyPr lIns="71437" tIns="71437" rIns="71437" bIns="71437" anchor="ctr"/>
          <a:lstStyle/>
          <a:p>
            <a:pPr lvl="0"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pic>
        <p:nvPicPr>
          <p:cNvPr id="19" name="Rainbird_white_url.pdf"/>
          <p:cNvPicPr/>
          <p:nvPr/>
        </p:nvPicPr>
        <p:blipFill>
          <a:blip r:embed="rId2">
            <a:extLst/>
          </a:blip>
          <a:srcRect l="0" t="0" r="0" b="14342"/>
          <a:stretch>
            <a:fillRect/>
          </a:stretch>
        </p:blipFill>
        <p:spPr>
          <a:xfrm>
            <a:off x="3382367" y="1411172"/>
            <a:ext cx="4614442" cy="2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hape 20"/>
          <p:cNvSpPr/>
          <p:nvPr/>
        </p:nvSpPr>
        <p:spPr>
          <a:xfrm>
            <a:off x="4368800" y="4164515"/>
            <a:ext cx="4279900" cy="1"/>
          </a:xfrm>
          <a:prstGeom prst="line">
            <a:avLst/>
          </a:prstGeom>
          <a:ln w="63500">
            <a:solidFill>
              <a:srgbClr val="E4002B"/>
            </a:solidFill>
            <a:miter lim="400000"/>
          </a:ln>
        </p:spPr>
        <p:txBody>
          <a:bodyPr lIns="71437" tIns="71437" rIns="71437" bIns="71437" anchor="ctr"/>
          <a:lstStyle/>
          <a:p>
            <a:pPr lvl="0"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F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D1CCBD"/>
                </a:solidFill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One</a:t>
            </a:r>
            <a:endParaRPr sz="36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Two</a:t>
            </a:r>
            <a:endParaRPr sz="36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Three</a:t>
            </a:r>
            <a:endParaRPr sz="36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Four</a:t>
            </a:r>
            <a:endParaRPr sz="36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Five</a:t>
            </a:r>
          </a:p>
        </p:txBody>
      </p:sp>
      <p:pic>
        <p:nvPicPr>
          <p:cNvPr id="4" name="Rainbird - transparen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77500" y="8255000"/>
            <a:ext cx="1905000" cy="1003509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transition spd="med" advClick="1"/>
  <p:txStyles>
    <p:titleStyle>
      <a:lvl1pPr algn="ctr" defTabSz="584200">
        <a:defRPr sz="9600">
          <a:solidFill>
            <a:srgbClr val="D1CCBD"/>
          </a:solidFill>
          <a:latin typeface="+mn-lt"/>
          <a:ea typeface="+mn-ea"/>
          <a:cs typeface="+mn-cs"/>
          <a:sym typeface="Source Sans Pro Light"/>
        </a:defRPr>
      </a:lvl1pPr>
      <a:lvl2pPr indent="228600" algn="ctr" defTabSz="584200">
        <a:defRPr sz="9600">
          <a:solidFill>
            <a:srgbClr val="D1CCBD"/>
          </a:solidFill>
          <a:latin typeface="+mn-lt"/>
          <a:ea typeface="+mn-ea"/>
          <a:cs typeface="+mn-cs"/>
          <a:sym typeface="Source Sans Pro Light"/>
        </a:defRPr>
      </a:lvl2pPr>
      <a:lvl3pPr indent="457200" algn="ctr" defTabSz="584200">
        <a:defRPr sz="9600">
          <a:solidFill>
            <a:srgbClr val="D1CCBD"/>
          </a:solidFill>
          <a:latin typeface="+mn-lt"/>
          <a:ea typeface="+mn-ea"/>
          <a:cs typeface="+mn-cs"/>
          <a:sym typeface="Source Sans Pro Light"/>
        </a:defRPr>
      </a:lvl3pPr>
      <a:lvl4pPr indent="685800" algn="ctr" defTabSz="584200">
        <a:defRPr sz="9600">
          <a:solidFill>
            <a:srgbClr val="D1CCBD"/>
          </a:solidFill>
          <a:latin typeface="+mn-lt"/>
          <a:ea typeface="+mn-ea"/>
          <a:cs typeface="+mn-cs"/>
          <a:sym typeface="Source Sans Pro Light"/>
        </a:defRPr>
      </a:lvl4pPr>
      <a:lvl5pPr indent="914400" algn="ctr" defTabSz="584200">
        <a:defRPr sz="9600">
          <a:solidFill>
            <a:srgbClr val="D1CCBD"/>
          </a:solidFill>
          <a:latin typeface="+mn-lt"/>
          <a:ea typeface="+mn-ea"/>
          <a:cs typeface="+mn-cs"/>
          <a:sym typeface="Source Sans Pro Light"/>
        </a:defRPr>
      </a:lvl5pPr>
      <a:lvl6pPr indent="1143000" algn="ctr" defTabSz="584200">
        <a:defRPr sz="9600">
          <a:solidFill>
            <a:srgbClr val="D1CCBD"/>
          </a:solidFill>
          <a:latin typeface="+mn-lt"/>
          <a:ea typeface="+mn-ea"/>
          <a:cs typeface="+mn-cs"/>
          <a:sym typeface="Source Sans Pro Light"/>
        </a:defRPr>
      </a:lvl6pPr>
      <a:lvl7pPr indent="1371600" algn="ctr" defTabSz="584200">
        <a:defRPr sz="9600">
          <a:solidFill>
            <a:srgbClr val="D1CCBD"/>
          </a:solidFill>
          <a:latin typeface="+mn-lt"/>
          <a:ea typeface="+mn-ea"/>
          <a:cs typeface="+mn-cs"/>
          <a:sym typeface="Source Sans Pro Light"/>
        </a:defRPr>
      </a:lvl7pPr>
      <a:lvl8pPr indent="1600200" algn="ctr" defTabSz="584200">
        <a:defRPr sz="9600">
          <a:solidFill>
            <a:srgbClr val="D1CCBD"/>
          </a:solidFill>
          <a:latin typeface="+mn-lt"/>
          <a:ea typeface="+mn-ea"/>
          <a:cs typeface="+mn-cs"/>
          <a:sym typeface="Source Sans Pro Light"/>
        </a:defRPr>
      </a:lvl8pPr>
      <a:lvl9pPr indent="1828800" algn="ctr" defTabSz="584200">
        <a:defRPr sz="9600">
          <a:solidFill>
            <a:srgbClr val="D1CCBD"/>
          </a:solidFill>
          <a:latin typeface="+mn-lt"/>
          <a:ea typeface="+mn-ea"/>
          <a:cs typeface="+mn-cs"/>
          <a:sym typeface="Source Sans Pro Light"/>
        </a:defRPr>
      </a:lvl9pPr>
    </p:titleStyle>
    <p:bodyStyle>
      <a:lvl1pPr algn="ctr" defTabSz="584200">
        <a:defRPr sz="3600">
          <a:solidFill>
            <a:srgbClr val="FFFFFF"/>
          </a:solidFill>
          <a:latin typeface="Helvetica Light"/>
          <a:ea typeface="Helvetica Light"/>
          <a:cs typeface="Helvetica Light"/>
          <a:sym typeface="Helvetica Light"/>
        </a:defRPr>
      </a:lvl1pPr>
      <a:lvl2pPr indent="228600" algn="ctr" defTabSz="584200">
        <a:defRPr sz="3600">
          <a:solidFill>
            <a:srgbClr val="FFFFFF"/>
          </a:solidFill>
          <a:latin typeface="Helvetica Light"/>
          <a:ea typeface="Helvetica Light"/>
          <a:cs typeface="Helvetica Light"/>
          <a:sym typeface="Helvetica Light"/>
        </a:defRPr>
      </a:lvl2pPr>
      <a:lvl3pPr indent="457200" algn="ctr" defTabSz="584200">
        <a:defRPr sz="3600">
          <a:solidFill>
            <a:srgbClr val="FFFFFF"/>
          </a:solidFill>
          <a:latin typeface="Helvetica Light"/>
          <a:ea typeface="Helvetica Light"/>
          <a:cs typeface="Helvetica Light"/>
          <a:sym typeface="Helvetica Light"/>
        </a:defRPr>
      </a:lvl3pPr>
      <a:lvl4pPr indent="685800" algn="ctr" defTabSz="584200">
        <a:defRPr sz="3600">
          <a:solidFill>
            <a:srgbClr val="FFFFFF"/>
          </a:solidFill>
          <a:latin typeface="Helvetica Light"/>
          <a:ea typeface="Helvetica Light"/>
          <a:cs typeface="Helvetica Light"/>
          <a:sym typeface="Helvetica Light"/>
        </a:defRPr>
      </a:lvl4pPr>
      <a:lvl5pPr indent="914400" algn="ctr" defTabSz="584200">
        <a:defRPr sz="3600">
          <a:solidFill>
            <a:srgbClr val="FFFFFF"/>
          </a:solidFill>
          <a:latin typeface="Helvetica Light"/>
          <a:ea typeface="Helvetica Light"/>
          <a:cs typeface="Helvetica Light"/>
          <a:sym typeface="Helvetica Light"/>
        </a:defRPr>
      </a:lvl5pPr>
      <a:lvl6pPr indent="1143000" algn="ctr" defTabSz="584200">
        <a:defRPr sz="3600">
          <a:solidFill>
            <a:srgbClr val="FFFFFF"/>
          </a:solidFill>
          <a:latin typeface="Helvetica Light"/>
          <a:ea typeface="Helvetica Light"/>
          <a:cs typeface="Helvetica Light"/>
          <a:sym typeface="Helvetica Light"/>
        </a:defRPr>
      </a:lvl6pPr>
      <a:lvl7pPr indent="1371600" algn="ctr" defTabSz="584200">
        <a:defRPr sz="3600">
          <a:solidFill>
            <a:srgbClr val="FFFFFF"/>
          </a:solidFill>
          <a:latin typeface="Helvetica Light"/>
          <a:ea typeface="Helvetica Light"/>
          <a:cs typeface="Helvetica Light"/>
          <a:sym typeface="Helvetica Light"/>
        </a:defRPr>
      </a:lvl7pPr>
      <a:lvl8pPr indent="1600200" algn="ctr" defTabSz="584200">
        <a:defRPr sz="3600">
          <a:solidFill>
            <a:srgbClr val="FFFFFF"/>
          </a:solidFill>
          <a:latin typeface="Helvetica Light"/>
          <a:ea typeface="Helvetica Light"/>
          <a:cs typeface="Helvetica Light"/>
          <a:sym typeface="Helvetica Light"/>
        </a:defRPr>
      </a:lvl8pPr>
      <a:lvl9pPr indent="1828800" algn="ctr" defTabSz="584200">
        <a:defRPr sz="3600">
          <a:solidFill>
            <a:srgbClr val="FFFFFF"/>
          </a:solidFill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3542037" y="7483008"/>
            <a:ext cx="5942356" cy="128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0">
              <a:defRPr sz="1800"/>
            </a:pPr>
            <a:r>
              <a: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Source Sans Pro Light"/>
              </a:rPr>
              <a:t>Dom Davis - CTO - @idomdavis</a:t>
            </a:r>
            <a:endParaRPr sz="3600">
              <a:solidFill>
                <a:srgbClr val="FFFFFF"/>
              </a:solidFill>
              <a:latin typeface="+mn-lt"/>
              <a:ea typeface="+mn-ea"/>
              <a:cs typeface="+mn-cs"/>
              <a:sym typeface="Source Sans Pro Light"/>
            </a:endParaRPr>
          </a:p>
          <a:p>
            <a:pPr lvl="0">
              <a:defRPr sz="1800"/>
            </a:pPr>
            <a:r>
              <a: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Source Sans Pro Light"/>
              </a:rPr>
              <a:t>@RainbirdAI</a:t>
            </a:r>
          </a:p>
        </p:txBody>
      </p:sp>
      <p:sp>
        <p:nvSpPr>
          <p:cNvPr id="25" name="Shape 25"/>
          <p:cNvSpPr/>
          <p:nvPr/>
        </p:nvSpPr>
        <p:spPr>
          <a:xfrm>
            <a:off x="3258350" y="4282608"/>
            <a:ext cx="6488100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Source Sans Pro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An Introduction to Docker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1424836" y="4241800"/>
            <a:ext cx="10157961" cy="12700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Type 1 Hypervisor</a:t>
            </a:r>
          </a:p>
        </p:txBody>
      </p:sp>
      <p:sp>
        <p:nvSpPr>
          <p:cNvPr id="50" name="Shape 50"/>
          <p:cNvSpPr/>
          <p:nvPr/>
        </p:nvSpPr>
        <p:spPr>
          <a:xfrm>
            <a:off x="1423420" y="6146800"/>
            <a:ext cx="10157960" cy="12700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Bare Metal</a:t>
            </a:r>
          </a:p>
        </p:txBody>
      </p:sp>
      <p:sp>
        <p:nvSpPr>
          <p:cNvPr id="51" name="Shape 51"/>
          <p:cNvSpPr/>
          <p:nvPr/>
        </p:nvSpPr>
        <p:spPr>
          <a:xfrm>
            <a:off x="1422471" y="2336800"/>
            <a:ext cx="4759645" cy="12700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Virtual Machine</a:t>
            </a:r>
          </a:p>
        </p:txBody>
      </p:sp>
      <p:sp>
        <p:nvSpPr>
          <p:cNvPr id="52" name="Shape 52"/>
          <p:cNvSpPr/>
          <p:nvPr/>
        </p:nvSpPr>
        <p:spPr>
          <a:xfrm>
            <a:off x="6822685" y="2336800"/>
            <a:ext cx="4759644" cy="12700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Virtual Machine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1424836" y="4241800"/>
            <a:ext cx="10157961" cy="12700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Type 2 Hypervisor</a:t>
            </a:r>
          </a:p>
        </p:txBody>
      </p:sp>
      <p:sp>
        <p:nvSpPr>
          <p:cNvPr id="55" name="Shape 55"/>
          <p:cNvSpPr/>
          <p:nvPr/>
        </p:nvSpPr>
        <p:spPr>
          <a:xfrm>
            <a:off x="1423420" y="6146800"/>
            <a:ext cx="10157960" cy="12700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Host Operating System</a:t>
            </a:r>
          </a:p>
        </p:txBody>
      </p:sp>
      <p:sp>
        <p:nvSpPr>
          <p:cNvPr id="56" name="Shape 56"/>
          <p:cNvSpPr/>
          <p:nvPr/>
        </p:nvSpPr>
        <p:spPr>
          <a:xfrm>
            <a:off x="1422471" y="2336800"/>
            <a:ext cx="4759645" cy="12700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Virtual Machine</a:t>
            </a:r>
          </a:p>
        </p:txBody>
      </p:sp>
      <p:sp>
        <p:nvSpPr>
          <p:cNvPr id="57" name="Shape 57"/>
          <p:cNvSpPr/>
          <p:nvPr/>
        </p:nvSpPr>
        <p:spPr>
          <a:xfrm>
            <a:off x="6822685" y="2336800"/>
            <a:ext cx="4759644" cy="12700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Virtual Machine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1424836" y="4241800"/>
            <a:ext cx="10157961" cy="12700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Docker</a:t>
            </a:r>
          </a:p>
        </p:txBody>
      </p:sp>
      <p:sp>
        <p:nvSpPr>
          <p:cNvPr id="60" name="Shape 60"/>
          <p:cNvSpPr/>
          <p:nvPr/>
        </p:nvSpPr>
        <p:spPr>
          <a:xfrm>
            <a:off x="1423420" y="6146800"/>
            <a:ext cx="10157960" cy="12700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Host Operating System</a:t>
            </a:r>
          </a:p>
        </p:txBody>
      </p:sp>
      <p:sp>
        <p:nvSpPr>
          <p:cNvPr id="61" name="Shape 61"/>
          <p:cNvSpPr/>
          <p:nvPr/>
        </p:nvSpPr>
        <p:spPr>
          <a:xfrm>
            <a:off x="1422471" y="2336800"/>
            <a:ext cx="4759645" cy="12700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Container</a:t>
            </a:r>
          </a:p>
        </p:txBody>
      </p:sp>
      <p:sp>
        <p:nvSpPr>
          <p:cNvPr id="62" name="Shape 62"/>
          <p:cNvSpPr/>
          <p:nvPr/>
        </p:nvSpPr>
        <p:spPr>
          <a:xfrm>
            <a:off x="6822685" y="2336800"/>
            <a:ext cx="4759644" cy="12700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Container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1423420" y="5919256"/>
            <a:ext cx="10157960" cy="6350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Type 1 Hypervisor</a:t>
            </a:r>
          </a:p>
        </p:txBody>
      </p:sp>
      <p:sp>
        <p:nvSpPr>
          <p:cNvPr id="65" name="Shape 65"/>
          <p:cNvSpPr/>
          <p:nvPr/>
        </p:nvSpPr>
        <p:spPr>
          <a:xfrm>
            <a:off x="1423420" y="6932435"/>
            <a:ext cx="10157960" cy="6350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Bare Metal</a:t>
            </a:r>
          </a:p>
        </p:txBody>
      </p:sp>
      <p:sp>
        <p:nvSpPr>
          <p:cNvPr id="66" name="Shape 66"/>
          <p:cNvSpPr/>
          <p:nvPr/>
        </p:nvSpPr>
        <p:spPr>
          <a:xfrm>
            <a:off x="1422471" y="4906077"/>
            <a:ext cx="4951873" cy="6350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Windows VM</a:t>
            </a:r>
          </a:p>
        </p:txBody>
      </p:sp>
      <p:sp>
        <p:nvSpPr>
          <p:cNvPr id="67" name="Shape 67"/>
          <p:cNvSpPr/>
          <p:nvPr/>
        </p:nvSpPr>
        <p:spPr>
          <a:xfrm>
            <a:off x="6648894" y="4906077"/>
            <a:ext cx="4951873" cy="6350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Virtual Machine</a:t>
            </a:r>
          </a:p>
        </p:txBody>
      </p:sp>
      <p:sp>
        <p:nvSpPr>
          <p:cNvPr id="68" name="Shape 68"/>
          <p:cNvSpPr/>
          <p:nvPr/>
        </p:nvSpPr>
        <p:spPr>
          <a:xfrm>
            <a:off x="1422471" y="3892898"/>
            <a:ext cx="4951873" cy="6350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Type 2 Hypervisor</a:t>
            </a:r>
          </a:p>
        </p:txBody>
      </p:sp>
      <p:sp>
        <p:nvSpPr>
          <p:cNvPr id="69" name="Shape 69"/>
          <p:cNvSpPr/>
          <p:nvPr/>
        </p:nvSpPr>
        <p:spPr>
          <a:xfrm>
            <a:off x="1422471" y="853360"/>
            <a:ext cx="2351158" cy="6350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Container</a:t>
            </a:r>
          </a:p>
        </p:txBody>
      </p:sp>
      <p:sp>
        <p:nvSpPr>
          <p:cNvPr id="70" name="Shape 70"/>
          <p:cNvSpPr/>
          <p:nvPr/>
        </p:nvSpPr>
        <p:spPr>
          <a:xfrm>
            <a:off x="4061935" y="853360"/>
            <a:ext cx="2351157" cy="6350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Container</a:t>
            </a:r>
          </a:p>
        </p:txBody>
      </p:sp>
      <p:sp>
        <p:nvSpPr>
          <p:cNvPr id="71" name="Shape 71"/>
          <p:cNvSpPr/>
          <p:nvPr/>
        </p:nvSpPr>
        <p:spPr>
          <a:xfrm>
            <a:off x="1422471" y="2879718"/>
            <a:ext cx="4951873" cy="6350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Linux VM</a:t>
            </a:r>
          </a:p>
        </p:txBody>
      </p:sp>
      <p:sp>
        <p:nvSpPr>
          <p:cNvPr id="72" name="Shape 72"/>
          <p:cNvSpPr/>
          <p:nvPr/>
        </p:nvSpPr>
        <p:spPr>
          <a:xfrm>
            <a:off x="1422471" y="1866539"/>
            <a:ext cx="4951873" cy="6350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Docker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1423420" y="5300941"/>
            <a:ext cx="10157961" cy="9525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Type 1 Hypervisor</a:t>
            </a:r>
          </a:p>
        </p:txBody>
      </p:sp>
      <p:sp>
        <p:nvSpPr>
          <p:cNvPr id="75" name="Shape 75"/>
          <p:cNvSpPr/>
          <p:nvPr/>
        </p:nvSpPr>
        <p:spPr>
          <a:xfrm>
            <a:off x="1423420" y="6644620"/>
            <a:ext cx="10157960" cy="9525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Bare Metal</a:t>
            </a:r>
          </a:p>
        </p:txBody>
      </p:sp>
      <p:sp>
        <p:nvSpPr>
          <p:cNvPr id="76" name="Shape 76"/>
          <p:cNvSpPr/>
          <p:nvPr/>
        </p:nvSpPr>
        <p:spPr>
          <a:xfrm>
            <a:off x="1422471" y="1269903"/>
            <a:ext cx="4759645" cy="9525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Container</a:t>
            </a:r>
          </a:p>
        </p:txBody>
      </p:sp>
      <p:sp>
        <p:nvSpPr>
          <p:cNvPr id="77" name="Shape 77"/>
          <p:cNvSpPr/>
          <p:nvPr/>
        </p:nvSpPr>
        <p:spPr>
          <a:xfrm>
            <a:off x="6841122" y="1269903"/>
            <a:ext cx="4759645" cy="9525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Container</a:t>
            </a:r>
          </a:p>
        </p:txBody>
      </p:sp>
      <p:sp>
        <p:nvSpPr>
          <p:cNvPr id="78" name="Shape 78"/>
          <p:cNvSpPr/>
          <p:nvPr/>
        </p:nvSpPr>
        <p:spPr>
          <a:xfrm>
            <a:off x="1423420" y="3957262"/>
            <a:ext cx="10157961" cy="9525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Linux VM</a:t>
            </a:r>
          </a:p>
        </p:txBody>
      </p:sp>
      <p:sp>
        <p:nvSpPr>
          <p:cNvPr id="79" name="Shape 79"/>
          <p:cNvSpPr/>
          <p:nvPr/>
        </p:nvSpPr>
        <p:spPr>
          <a:xfrm>
            <a:off x="1423420" y="2613583"/>
            <a:ext cx="10157960" cy="9525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Docker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1423420" y="5919256"/>
            <a:ext cx="10157960" cy="6350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OSX</a:t>
            </a:r>
          </a:p>
        </p:txBody>
      </p:sp>
      <p:sp>
        <p:nvSpPr>
          <p:cNvPr id="82" name="Shape 82"/>
          <p:cNvSpPr/>
          <p:nvPr/>
        </p:nvSpPr>
        <p:spPr>
          <a:xfrm>
            <a:off x="1423420" y="6932435"/>
            <a:ext cx="10157960" cy="6350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Bare Metal</a:t>
            </a:r>
          </a:p>
        </p:txBody>
      </p:sp>
      <p:sp>
        <p:nvSpPr>
          <p:cNvPr id="83" name="Shape 83"/>
          <p:cNvSpPr/>
          <p:nvPr/>
        </p:nvSpPr>
        <p:spPr>
          <a:xfrm>
            <a:off x="1422471" y="4906077"/>
            <a:ext cx="10159857" cy="6350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Type 2 Hypervisor</a:t>
            </a:r>
          </a:p>
        </p:txBody>
      </p:sp>
      <p:sp>
        <p:nvSpPr>
          <p:cNvPr id="84" name="Shape 84"/>
          <p:cNvSpPr/>
          <p:nvPr/>
        </p:nvSpPr>
        <p:spPr>
          <a:xfrm>
            <a:off x="1422471" y="3892898"/>
            <a:ext cx="10159857" cy="6350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Linux VM</a:t>
            </a:r>
          </a:p>
        </p:txBody>
      </p:sp>
      <p:sp>
        <p:nvSpPr>
          <p:cNvPr id="85" name="Shape 85"/>
          <p:cNvSpPr/>
          <p:nvPr/>
        </p:nvSpPr>
        <p:spPr>
          <a:xfrm>
            <a:off x="1422471" y="2879718"/>
            <a:ext cx="10159858" cy="6350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Docker</a:t>
            </a:r>
          </a:p>
        </p:txBody>
      </p:sp>
      <p:sp>
        <p:nvSpPr>
          <p:cNvPr id="86" name="Shape 86"/>
          <p:cNvSpPr/>
          <p:nvPr/>
        </p:nvSpPr>
        <p:spPr>
          <a:xfrm>
            <a:off x="1422471" y="1866539"/>
            <a:ext cx="4759645" cy="6350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Container</a:t>
            </a:r>
          </a:p>
        </p:txBody>
      </p:sp>
      <p:sp>
        <p:nvSpPr>
          <p:cNvPr id="87" name="Shape 87"/>
          <p:cNvSpPr/>
          <p:nvPr/>
        </p:nvSpPr>
        <p:spPr>
          <a:xfrm>
            <a:off x="6822684" y="1866539"/>
            <a:ext cx="4759645" cy="6350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Container</a:t>
            </a: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1270000" y="3924300"/>
            <a:ext cx="10464800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defRPr sz="1800"/>
            </a:pPr>
            <a:r>
              <a:rPr sz="4200">
                <a:solidFill>
                  <a:srgbClr val="081F2C"/>
                </a:solidFill>
              </a:rPr>
              <a:t>Hypervisors work at the hardware level</a:t>
            </a:r>
            <a:endParaRPr sz="4200">
              <a:solidFill>
                <a:srgbClr val="081F2C"/>
              </a:solidFill>
            </a:endParaRPr>
          </a:p>
          <a:p>
            <a:pPr lvl="0">
              <a:defRPr sz="1800"/>
            </a:pPr>
            <a:r>
              <a:rPr sz="4200">
                <a:solidFill>
                  <a:srgbClr val="081F2C"/>
                </a:solidFill>
              </a:rPr>
              <a:t>Containers work at the OS level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081F2C"/>
                </a:solidFill>
              </a:rPr>
              <a:t>LXC, libcontainer, rkt</a:t>
            </a: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D1CCBD"/>
                </a:solidFill>
              </a:rPr>
              <a:t>Exercise 1</a:t>
            </a:r>
          </a:p>
        </p:txBody>
      </p:sp>
      <p:sp>
        <p:nvSpPr>
          <p:cNvPr id="94" name="Shape 9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1CCBD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D1CCBD"/>
                </a:solidFill>
              </a:rPr>
              <a:t>https://www.docker.com/tryit/</a:t>
            </a:r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081F2C"/>
                </a:solidFill>
              </a:rPr>
              <a:t>It's a bit like Git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title_p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9587" y="556799"/>
            <a:ext cx="4365626" cy="63500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28" name="Shape 28"/>
          <p:cNvSpPr/>
          <p:nvPr/>
        </p:nvSpPr>
        <p:spPr>
          <a:xfrm>
            <a:off x="2420746" y="7653500"/>
            <a:ext cx="8163307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spcBef>
                <a:spcPts val="1200"/>
              </a:spcBef>
              <a:defRPr sz="1800"/>
            </a:pPr>
            <a:r>
              <a:rPr sz="3600">
                <a:latin typeface="Source Sans Pro"/>
                <a:ea typeface="Source Sans Pro"/>
                <a:cs typeface="Source Sans Pro"/>
                <a:sym typeface="Source Sans Pro"/>
              </a:rPr>
              <a:t>https://leanpub.com/100daysoftechstars/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>
              <a:spcBef>
                <a:spcPts val="1200"/>
              </a:spcBef>
              <a:defRPr sz="1800"/>
            </a:pPr>
            <a:r>
              <a:rPr sz="3600">
                <a:latin typeface="Source Sans Pro"/>
                <a:ea typeface="Source Sans Pro"/>
                <a:cs typeface="Source Sans Pro"/>
                <a:sym typeface="Source Sans Pro"/>
              </a:rPr>
              <a:t>@idomdavis</a:t>
            </a: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081F2C"/>
                </a:solidFill>
              </a:rPr>
              <a:t>Immutable Deployments</a:t>
            </a:r>
          </a:p>
        </p:txBody>
      </p: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081F2C"/>
                </a:solidFill>
              </a:rPr>
              <a:t>Docker Repositories</a:t>
            </a: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D1CCBD"/>
                </a:solidFill>
              </a:rPr>
              <a:t>Exercise 2</a:t>
            </a:r>
          </a:p>
        </p:txBody>
      </p:sp>
      <p:sp>
        <p:nvSpPr>
          <p:cNvPr id="103" name="Shape 10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31622">
              <a:defRPr sz="3276">
                <a:solidFill>
                  <a:srgbClr val="D1CCBD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76">
                <a:solidFill>
                  <a:srgbClr val="D1CCBD"/>
                </a:solidFill>
              </a:rPr>
              <a:t>https://github.com/RainBirdAi/docker-workshop/blob/master/exercises/exercise-2.md</a:t>
            </a:r>
          </a:p>
        </p:txBody>
      </p: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081F2C"/>
                </a:solidFill>
              </a:rPr>
              <a:t>Distros</a:t>
            </a:r>
          </a:p>
        </p:txBody>
      </p:sp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D1CCBD"/>
                </a:solidFill>
              </a:rPr>
              <a:t>Exercise 3</a:t>
            </a:r>
          </a:p>
        </p:txBody>
      </p:sp>
      <p:sp>
        <p:nvSpPr>
          <p:cNvPr id="108" name="Shape 10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31622">
              <a:defRPr sz="3276">
                <a:solidFill>
                  <a:srgbClr val="D1CCBD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76">
                <a:solidFill>
                  <a:srgbClr val="D1CCBD"/>
                </a:solidFill>
              </a:rPr>
              <a:t>https://github.com/RainBirdAi/docker-workshop/blob/master/exercises/exercise-3.md</a:t>
            </a:r>
          </a:p>
        </p:txBody>
      </p:sp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1423420" y="5300941"/>
            <a:ext cx="10157961" cy="9525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Type 1 Hypervisor</a:t>
            </a:r>
          </a:p>
        </p:txBody>
      </p:sp>
      <p:sp>
        <p:nvSpPr>
          <p:cNvPr id="111" name="Shape 111"/>
          <p:cNvSpPr/>
          <p:nvPr/>
        </p:nvSpPr>
        <p:spPr>
          <a:xfrm>
            <a:off x="1423420" y="6644620"/>
            <a:ext cx="10157960" cy="9525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Bare Metal</a:t>
            </a:r>
          </a:p>
        </p:txBody>
      </p:sp>
      <p:sp>
        <p:nvSpPr>
          <p:cNvPr id="112" name="Shape 112"/>
          <p:cNvSpPr/>
          <p:nvPr/>
        </p:nvSpPr>
        <p:spPr>
          <a:xfrm>
            <a:off x="1422471" y="1269903"/>
            <a:ext cx="10159858" cy="9525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Container running Debian</a:t>
            </a:r>
          </a:p>
        </p:txBody>
      </p:sp>
      <p:sp>
        <p:nvSpPr>
          <p:cNvPr id="113" name="Shape 113"/>
          <p:cNvSpPr/>
          <p:nvPr/>
        </p:nvSpPr>
        <p:spPr>
          <a:xfrm>
            <a:off x="1423420" y="3957262"/>
            <a:ext cx="10157961" cy="9525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CoreOS VM</a:t>
            </a:r>
          </a:p>
        </p:txBody>
      </p:sp>
      <p:sp>
        <p:nvSpPr>
          <p:cNvPr id="114" name="Shape 114"/>
          <p:cNvSpPr/>
          <p:nvPr/>
        </p:nvSpPr>
        <p:spPr>
          <a:xfrm>
            <a:off x="1423420" y="2613583"/>
            <a:ext cx="10157960" cy="9525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Docker</a:t>
            </a:r>
          </a:p>
        </p:txBody>
      </p:sp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D1CCBD"/>
                </a:solidFill>
              </a:rPr>
              <a:t>Exercise 4</a:t>
            </a:r>
          </a:p>
        </p:txBody>
      </p:sp>
      <p:sp>
        <p:nvSpPr>
          <p:cNvPr id="117" name="Shape 11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31622">
              <a:defRPr sz="3276">
                <a:solidFill>
                  <a:srgbClr val="D1CCBD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76">
                <a:solidFill>
                  <a:srgbClr val="D1CCBD"/>
                </a:solidFill>
              </a:rPr>
              <a:t>https://github.com/RainBirdAi/docker-workshop/blob/master/exercises/exercise-4.md</a:t>
            </a:r>
          </a:p>
        </p:txBody>
      </p:sp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081F2C"/>
                </a:solidFill>
              </a:rPr>
              <a:t>Coffee</a:t>
            </a:r>
          </a:p>
        </p:txBody>
      </p:sp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D1CCBD"/>
                </a:solidFill>
              </a:rPr>
              <a:t>Dockerfile</a:t>
            </a:r>
          </a:p>
        </p:txBody>
      </p:sp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title"/>
          </p:nvPr>
        </p:nvSpPr>
        <p:spPr>
          <a:xfrm>
            <a:off x="557949" y="3225800"/>
            <a:ext cx="11888902" cy="3302000"/>
          </a:xfrm>
          <a:prstGeom prst="rect">
            <a:avLst/>
          </a:prstGeom>
        </p:spPr>
        <p:txBody>
          <a:bodyPr/>
          <a:lstStyle>
            <a:lvl1pPr>
              <a:defRPr sz="72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081F2C"/>
                </a:solidFill>
              </a:rPr>
              <a:t>INSTRUCTION arguments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1622018" y="4552950"/>
            <a:ext cx="976076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https://github.com/RainBirdAi/docker-workshop</a:t>
            </a:r>
          </a:p>
        </p:txBody>
      </p:sp>
    </p:spTree>
  </p:cSld>
  <p:clrMapOvr>
    <a:masterClrMapping/>
  </p:clrMapOvr>
  <p:transition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title"/>
          </p:nvPr>
        </p:nvSpPr>
        <p:spPr>
          <a:xfrm>
            <a:off x="557949" y="3225800"/>
            <a:ext cx="11888902" cy="3302000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A6AAA9"/>
                </a:solidFill>
              </a:rPr>
              <a:t># Comment</a:t>
            </a:r>
          </a:p>
        </p:txBody>
      </p:sp>
    </p:spTree>
  </p:cSld>
  <p:clrMapOvr>
    <a:masterClrMapping/>
  </p:clrMapOvr>
  <p:transition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title"/>
          </p:nvPr>
        </p:nvSpPr>
        <p:spPr>
          <a:xfrm>
            <a:off x="1270000" y="745399"/>
            <a:ext cx="10464800" cy="7100601"/>
          </a:xfrm>
          <a:prstGeom prst="rect">
            <a:avLst/>
          </a:prstGeom>
        </p:spPr>
        <p:txBody>
          <a:bodyPr anchor="t"/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rPr>
              <a:t># Ping Server Dockerfile</a:t>
            </a:r>
            <a:endParaRPr sz="3200">
              <a:solidFill>
                <a:srgbClr val="A6AAA9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81F2C"/>
                </a:solidFill>
                <a:latin typeface="Monaco"/>
                <a:ea typeface="Monaco"/>
                <a:cs typeface="Monaco"/>
                <a:sym typeface="Monaco"/>
              </a:rPr>
              <a:t>FROM debian:latest</a:t>
            </a:r>
            <a:endParaRPr sz="3200">
              <a:solidFill>
                <a:srgbClr val="081F2C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81F2C"/>
                </a:solidFill>
                <a:latin typeface="Monaco"/>
                <a:ea typeface="Monaco"/>
                <a:cs typeface="Monaco"/>
                <a:sym typeface="Monaco"/>
              </a:rPr>
              <a:t>MAINTAINER Dom Davis &lt;dom@rainbird.ai&gt;</a:t>
            </a:r>
            <a:endParaRPr sz="3200">
              <a:solidFill>
                <a:srgbClr val="081F2C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3200">
              <a:solidFill>
                <a:srgbClr val="081F2C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81F2C"/>
                </a:solidFill>
                <a:latin typeface="Monaco"/>
                <a:ea typeface="Monaco"/>
                <a:cs typeface="Monaco"/>
                <a:sym typeface="Monaco"/>
              </a:rPr>
              <a:t>RUN apt-get update</a:t>
            </a:r>
            <a:endParaRPr sz="3200">
              <a:solidFill>
                <a:srgbClr val="081F2C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81F2C"/>
                </a:solidFill>
                <a:latin typeface="Monaco"/>
                <a:ea typeface="Monaco"/>
                <a:cs typeface="Monaco"/>
                <a:sym typeface="Monaco"/>
              </a:rPr>
              <a:t>RUN apt-get install -y curl</a:t>
            </a:r>
            <a:endParaRPr sz="3200">
              <a:solidFill>
                <a:srgbClr val="081F2C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3200">
              <a:solidFill>
                <a:srgbClr val="081F2C"/>
              </a:solidFill>
              <a:latin typeface="Monaco"/>
              <a:ea typeface="Monaco"/>
              <a:cs typeface="Monaco"/>
              <a:sym typeface="Monaco"/>
            </a:endParaRPr>
          </a:p>
        </p:txBody>
      </p:sp>
    </p:spTree>
  </p:cSld>
  <p:clrMapOvr>
    <a:masterClrMapping/>
  </p:clrMapOvr>
  <p:transition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D1CCBD"/>
                </a:solidFill>
              </a:rPr>
              <a:t>Exercise 5</a:t>
            </a:r>
          </a:p>
        </p:txBody>
      </p:sp>
      <p:sp>
        <p:nvSpPr>
          <p:cNvPr id="130" name="Shape 13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31622">
              <a:defRPr sz="3276">
                <a:solidFill>
                  <a:srgbClr val="D1CCBD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76">
                <a:solidFill>
                  <a:srgbClr val="D1CCBD"/>
                </a:solidFill>
              </a:rPr>
              <a:t>https://github.com/RainBirdAi/docker-workshop/blob/master/exercises/exercise-5.md</a:t>
            </a:r>
          </a:p>
        </p:txBody>
      </p:sp>
    </p:spTree>
  </p:cSld>
  <p:clrMapOvr>
    <a:masterClrMapping/>
  </p:clrMapOvr>
  <p:transition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title"/>
          </p:nvPr>
        </p:nvSpPr>
        <p:spPr>
          <a:xfrm>
            <a:off x="1270000" y="745399"/>
            <a:ext cx="10464800" cy="7100601"/>
          </a:xfrm>
          <a:prstGeom prst="rect">
            <a:avLst/>
          </a:prstGeom>
        </p:spPr>
        <p:txBody>
          <a:bodyPr anchor="t"/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rPr>
              <a:t># Ping Server Dockerfile</a:t>
            </a:r>
            <a:endParaRPr sz="3200">
              <a:solidFill>
                <a:srgbClr val="A6AAA9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81F2C"/>
                </a:solidFill>
                <a:latin typeface="Monaco"/>
                <a:ea typeface="Monaco"/>
                <a:cs typeface="Monaco"/>
                <a:sym typeface="Monaco"/>
              </a:rPr>
              <a:t>FROM debian:latest</a:t>
            </a:r>
            <a:endParaRPr sz="3200">
              <a:solidFill>
                <a:srgbClr val="081F2C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81F2C"/>
                </a:solidFill>
                <a:latin typeface="Monaco"/>
                <a:ea typeface="Monaco"/>
                <a:cs typeface="Monaco"/>
                <a:sym typeface="Monaco"/>
              </a:rPr>
              <a:t>MAINTAINER Dom Davis &lt;dom@rainbird.ai&gt;</a:t>
            </a:r>
            <a:endParaRPr sz="3200">
              <a:solidFill>
                <a:srgbClr val="081F2C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3200">
              <a:solidFill>
                <a:srgbClr val="081F2C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81F2C"/>
                </a:solidFill>
                <a:latin typeface="Monaco"/>
                <a:ea typeface="Monaco"/>
                <a:cs typeface="Monaco"/>
                <a:sym typeface="Monaco"/>
              </a:rPr>
              <a:t>RUN apt-get update</a:t>
            </a:r>
            <a:endParaRPr sz="3200">
              <a:solidFill>
                <a:srgbClr val="081F2C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81F2C"/>
                </a:solidFill>
                <a:latin typeface="Monaco"/>
                <a:ea typeface="Monaco"/>
                <a:cs typeface="Monaco"/>
                <a:sym typeface="Monaco"/>
              </a:rPr>
              <a:t>RUN apt-get install -y curl</a:t>
            </a:r>
            <a:endParaRPr sz="3200">
              <a:solidFill>
                <a:srgbClr val="081F2C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3200">
              <a:solidFill>
                <a:srgbClr val="081F2C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81F2C"/>
                </a:solidFill>
                <a:latin typeface="Monaco"/>
                <a:ea typeface="Monaco"/>
                <a:cs typeface="Monaco"/>
                <a:sym typeface="Monaco"/>
              </a:rPr>
              <a:t>CMD curl www.google.com</a:t>
            </a:r>
            <a:endParaRPr sz="3200">
              <a:solidFill>
                <a:srgbClr val="081F2C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3200">
              <a:solidFill>
                <a:srgbClr val="081F2C"/>
              </a:solidFill>
              <a:latin typeface="Monaco"/>
              <a:ea typeface="Monaco"/>
              <a:cs typeface="Monaco"/>
              <a:sym typeface="Monaco"/>
            </a:endParaRPr>
          </a:p>
        </p:txBody>
      </p:sp>
    </p:spTree>
  </p:cSld>
  <p:clrMapOvr>
    <a:masterClrMapping/>
  </p:clrMapOvr>
  <p:transition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D1CCBD"/>
                </a:solidFill>
              </a:rPr>
              <a:t>Exercise 6</a:t>
            </a:r>
          </a:p>
        </p:txBody>
      </p:sp>
      <p:sp>
        <p:nvSpPr>
          <p:cNvPr id="135" name="Shape 13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31622">
              <a:defRPr sz="3276">
                <a:solidFill>
                  <a:srgbClr val="D1CCBD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76">
                <a:solidFill>
                  <a:srgbClr val="D1CCBD"/>
                </a:solidFill>
              </a:rPr>
              <a:t>https://github.com/RainBirdAi/docker-workshop/blob/master/exercises/exercise-6.md</a:t>
            </a:r>
          </a:p>
        </p:txBody>
      </p:sp>
    </p:spTree>
  </p:cSld>
  <p:clrMapOvr>
    <a:masterClrMapping/>
  </p:clrMapOvr>
  <p:transition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title"/>
          </p:nvPr>
        </p:nvSpPr>
        <p:spPr>
          <a:xfrm>
            <a:off x="557949" y="3225800"/>
            <a:ext cx="11888902" cy="3302000"/>
          </a:xfrm>
          <a:prstGeom prst="rect">
            <a:avLst/>
          </a:prstGeom>
        </p:spPr>
        <p:txBody>
          <a:bodyPr/>
          <a:lstStyle>
            <a:lvl1pPr>
              <a:defRPr sz="72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081F2C"/>
                </a:solidFill>
              </a:rPr>
              <a:t>ENTRYPOINT /bin/sh -c</a:t>
            </a:r>
          </a:p>
        </p:txBody>
      </p:sp>
    </p:spTree>
  </p:cSld>
  <p:clrMapOvr>
    <a:masterClrMapping/>
  </p:clrMapOvr>
  <p:transition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D1CCBD"/>
                </a:solidFill>
              </a:rPr>
              <a:t>Exercise 7</a:t>
            </a:r>
          </a:p>
        </p:txBody>
      </p:sp>
      <p:sp>
        <p:nvSpPr>
          <p:cNvPr id="140" name="Shape 14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31622">
              <a:defRPr sz="3276">
                <a:solidFill>
                  <a:srgbClr val="D1CCBD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76">
                <a:solidFill>
                  <a:srgbClr val="D1CCBD"/>
                </a:solidFill>
              </a:rPr>
              <a:t>https://github.com/RainBirdAi/docker-workshop/blob/master/exercises/exercise-7.md</a:t>
            </a:r>
          </a:p>
        </p:txBody>
      </p:sp>
    </p:spTree>
  </p:cSld>
  <p:clrMapOvr>
    <a:masterClrMapping/>
  </p:clrMapOvr>
  <p:transition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title"/>
          </p:nvPr>
        </p:nvSpPr>
        <p:spPr>
          <a:xfrm>
            <a:off x="557949" y="3225800"/>
            <a:ext cx="11888902" cy="3302000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81F2C"/>
                </a:solidFill>
              </a:rPr>
              <a:t>docker run -i -t --rm --entrypoint bash &lt;image&gt;</a:t>
            </a:r>
          </a:p>
        </p:txBody>
      </p:sp>
    </p:spTree>
  </p:cSld>
  <p:clrMapOvr>
    <a:masterClrMapping/>
  </p:clrMapOvr>
  <p:transition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D1CCBD"/>
                </a:solidFill>
              </a:rPr>
              <a:t>Exercise 8</a:t>
            </a:r>
          </a:p>
        </p:txBody>
      </p:sp>
      <p:sp>
        <p:nvSpPr>
          <p:cNvPr id="145" name="Shape 14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31622">
              <a:defRPr sz="3276">
                <a:solidFill>
                  <a:srgbClr val="D1CCBD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76">
                <a:solidFill>
                  <a:srgbClr val="D1CCBD"/>
                </a:solidFill>
              </a:rPr>
              <a:t>https://github.com/RainBirdAi/docker-workshop/blob/master/exercises/exercise-8.md</a:t>
            </a:r>
          </a:p>
        </p:txBody>
      </p:sp>
    </p:spTree>
  </p:cSld>
  <p:clrMapOvr>
    <a:masterClrMapping/>
  </p:clrMapOvr>
  <p:transition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1270000" y="3111500"/>
            <a:ext cx="10464800" cy="309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marL="740833" indent="-740833" algn="l">
              <a:spcBef>
                <a:spcPts val="1200"/>
              </a:spcBef>
              <a:buSzPct val="100000"/>
              <a:buAutoNum type="arabicPeriod" startAt="1"/>
              <a:defRPr sz="1800"/>
            </a:pPr>
            <a:r>
              <a:rPr sz="4200">
                <a:solidFill>
                  <a:srgbClr val="081F2C"/>
                </a:solidFill>
              </a:rPr>
              <a:t>Build containers from base images</a:t>
            </a:r>
            <a:endParaRPr sz="4200">
              <a:solidFill>
                <a:srgbClr val="081F2C"/>
              </a:solidFill>
            </a:endParaRPr>
          </a:p>
          <a:p>
            <a:pPr lvl="0" marL="740833" indent="-740833" algn="l">
              <a:spcBef>
                <a:spcPts val="1200"/>
              </a:spcBef>
              <a:buSzPct val="100000"/>
              <a:buAutoNum type="arabicPeriod" startAt="1"/>
              <a:defRPr sz="1800"/>
            </a:pPr>
            <a:r>
              <a:rPr sz="4200">
                <a:solidFill>
                  <a:srgbClr val="081F2C"/>
                </a:solidFill>
              </a:rPr>
              <a:t>Build containers using a Dockerfile</a:t>
            </a:r>
            <a:endParaRPr sz="4200">
              <a:solidFill>
                <a:srgbClr val="081F2C"/>
              </a:solidFill>
            </a:endParaRPr>
          </a:p>
          <a:p>
            <a:pPr lvl="0" marL="740833" indent="-740833" algn="l">
              <a:spcBef>
                <a:spcPts val="1200"/>
              </a:spcBef>
              <a:buSzPct val="100000"/>
              <a:buAutoNum type="arabicPeriod" startAt="1"/>
              <a:defRPr sz="1800"/>
            </a:pPr>
            <a:r>
              <a:rPr sz="4200">
                <a:solidFill>
                  <a:srgbClr val="081F2C"/>
                </a:solidFill>
              </a:rPr>
              <a:t>Push and pull from repositories</a:t>
            </a:r>
            <a:endParaRPr sz="4200">
              <a:solidFill>
                <a:srgbClr val="081F2C"/>
              </a:solidFill>
            </a:endParaRPr>
          </a:p>
          <a:p>
            <a:pPr lvl="0" marL="740833" indent="-740833" algn="l">
              <a:spcBef>
                <a:spcPts val="1200"/>
              </a:spcBef>
              <a:buSzPct val="100000"/>
              <a:buAutoNum type="arabicPeriod" startAt="1"/>
              <a:defRPr sz="1800"/>
            </a:pPr>
            <a:r>
              <a:rPr sz="4200">
                <a:solidFill>
                  <a:srgbClr val="081F2C"/>
                </a:solidFill>
              </a:rPr>
              <a:t>Start, stop, view and tidy up containers </a:t>
            </a:r>
          </a:p>
        </p:txBody>
      </p:sp>
      <p:sp>
        <p:nvSpPr>
          <p:cNvPr id="148" name="Shape 148"/>
          <p:cNvSpPr/>
          <p:nvPr>
            <p:ph type="title" idx="4294967295"/>
          </p:nvPr>
        </p:nvSpPr>
        <p:spPr>
          <a:xfrm>
            <a:off x="1270000" y="0"/>
            <a:ext cx="10464800" cy="33020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81F2C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081F2C"/>
                </a:solidFill>
              </a:rPr>
              <a:t>Recap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D1CCBD"/>
                </a:solidFill>
              </a:rPr>
              <a:t>Exercise 0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31622">
              <a:defRPr sz="3276">
                <a:solidFill>
                  <a:srgbClr val="D1CCBD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76">
                <a:solidFill>
                  <a:srgbClr val="D1CCBD"/>
                </a:solidFill>
              </a:rPr>
              <a:t>https://github.com/RainBirdAi/docker-workshop/blob/master/exercises/exercise-0.md</a:t>
            </a:r>
          </a:p>
        </p:txBody>
      </p:sp>
    </p:spTree>
  </p:cSld>
  <p:clrMapOvr>
    <a:masterClrMapping/>
  </p:clrMapOvr>
  <p:transition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D1CCBD"/>
                </a:solidFill>
              </a:rPr>
              <a:t>Exercise 9</a:t>
            </a:r>
          </a:p>
        </p:txBody>
      </p:sp>
      <p:sp>
        <p:nvSpPr>
          <p:cNvPr id="151" name="Shape 15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31622">
              <a:defRPr sz="3276">
                <a:solidFill>
                  <a:srgbClr val="D1CCBD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76">
                <a:solidFill>
                  <a:srgbClr val="D1CCBD"/>
                </a:solidFill>
              </a:rPr>
              <a:t>https://github.com/RainBirdAi/docker-workshop/blob/master/exercises/exercise-9.md</a:t>
            </a:r>
          </a:p>
        </p:txBody>
      </p:sp>
    </p:spTree>
  </p:cSld>
  <p:clrMapOvr>
    <a:masterClrMapping/>
  </p:clrMapOvr>
  <p:transition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081F2C"/>
                </a:solidFill>
              </a:rPr>
              <a:t>Lunch</a:t>
            </a:r>
          </a:p>
        </p:txBody>
      </p:sp>
    </p:spTree>
  </p:cSld>
  <p:clrMapOvr>
    <a:masterClrMapping/>
  </p:clrMapOvr>
  <p:transition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D1CCBD"/>
                </a:solidFill>
              </a:rPr>
              <a:t>Talking to the outside world</a:t>
            </a:r>
          </a:p>
        </p:txBody>
      </p:sp>
    </p:spTree>
  </p:cSld>
  <p:clrMapOvr>
    <a:masterClrMapping/>
  </p:clrMapOvr>
  <p:transition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title"/>
          </p:nvPr>
        </p:nvSpPr>
        <p:spPr>
          <a:xfrm>
            <a:off x="1270000" y="745399"/>
            <a:ext cx="10464800" cy="7100601"/>
          </a:xfrm>
          <a:prstGeom prst="rect">
            <a:avLst/>
          </a:prstGeom>
        </p:spPr>
        <p:txBody>
          <a:bodyPr anchor="t"/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rPr>
              <a:t># Ping Server Dockerfile</a:t>
            </a:r>
            <a:endParaRPr sz="3200">
              <a:solidFill>
                <a:srgbClr val="A6AAA9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81F2C"/>
                </a:solidFill>
                <a:latin typeface="Monaco"/>
                <a:ea typeface="Monaco"/>
                <a:cs typeface="Monaco"/>
                <a:sym typeface="Monaco"/>
              </a:rPr>
              <a:t>FROM node:0.10.38-slim</a:t>
            </a:r>
            <a:endParaRPr sz="3200">
              <a:solidFill>
                <a:srgbClr val="081F2C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81F2C"/>
                </a:solidFill>
                <a:latin typeface="Monaco"/>
                <a:ea typeface="Monaco"/>
                <a:cs typeface="Monaco"/>
                <a:sym typeface="Monaco"/>
              </a:rPr>
              <a:t>MAINTAINER Dom Davis &lt;dom@rainbird.ai&gt;</a:t>
            </a:r>
            <a:endParaRPr sz="3200">
              <a:solidFill>
                <a:srgbClr val="081F2C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3200">
              <a:solidFill>
                <a:srgbClr val="081F2C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81F2C"/>
                </a:solidFill>
                <a:latin typeface="Monaco"/>
                <a:ea typeface="Monaco"/>
                <a:cs typeface="Monaco"/>
                <a:sym typeface="Monaco"/>
              </a:rPr>
              <a:t>COPY server.js server.js</a:t>
            </a:r>
            <a:endParaRPr sz="3200">
              <a:solidFill>
                <a:srgbClr val="081F2C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3200">
              <a:solidFill>
                <a:srgbClr val="081F2C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81F2C"/>
                </a:solidFill>
                <a:latin typeface="Monaco"/>
                <a:ea typeface="Monaco"/>
                <a:cs typeface="Monaco"/>
                <a:sym typeface="Monaco"/>
              </a:rPr>
              <a:t>EXPOSE 5000</a:t>
            </a:r>
            <a:endParaRPr sz="3200">
              <a:solidFill>
                <a:srgbClr val="081F2C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3200">
              <a:solidFill>
                <a:srgbClr val="081F2C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81F2C"/>
                </a:solidFill>
                <a:latin typeface="Monaco"/>
                <a:ea typeface="Monaco"/>
                <a:cs typeface="Monaco"/>
                <a:sym typeface="Monaco"/>
              </a:rPr>
              <a:t>ENTRYPOINT ["node"]</a:t>
            </a:r>
            <a:endParaRPr sz="3200">
              <a:solidFill>
                <a:srgbClr val="081F2C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81F2C"/>
                </a:solidFill>
                <a:latin typeface="Monaco"/>
                <a:ea typeface="Monaco"/>
                <a:cs typeface="Monaco"/>
                <a:sym typeface="Monaco"/>
              </a:rPr>
              <a:t>CMD ["server.js"]</a:t>
            </a:r>
            <a:endParaRPr sz="3200">
              <a:solidFill>
                <a:srgbClr val="081F2C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3200">
              <a:solidFill>
                <a:srgbClr val="081F2C"/>
              </a:solidFill>
              <a:latin typeface="Monaco"/>
              <a:ea typeface="Monaco"/>
              <a:cs typeface="Monaco"/>
              <a:sym typeface="Monaco"/>
            </a:endParaRPr>
          </a:p>
        </p:txBody>
      </p:sp>
    </p:spTree>
  </p:cSld>
  <p:clrMapOvr>
    <a:masterClrMapping/>
  </p:clrMapOvr>
  <p:transition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D1CCBD"/>
                </a:solidFill>
              </a:rPr>
              <a:t>Exercise 10</a:t>
            </a:r>
          </a:p>
        </p:txBody>
      </p:sp>
      <p:sp>
        <p:nvSpPr>
          <p:cNvPr id="160" name="Shape 16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31622">
              <a:defRPr sz="3276">
                <a:solidFill>
                  <a:srgbClr val="D1CCBD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76">
                <a:solidFill>
                  <a:srgbClr val="D1CCBD"/>
                </a:solidFill>
              </a:rPr>
              <a:t>https://github.com/RainBirdAi/docker-workshop/blob/master/exercises/exercise-10.md</a:t>
            </a:r>
          </a:p>
        </p:txBody>
      </p:sp>
    </p:spTree>
  </p:cSld>
  <p:clrMapOvr>
    <a:masterClrMapping/>
  </p:clrMapOvr>
  <p:transition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title"/>
          </p:nvPr>
        </p:nvSpPr>
        <p:spPr>
          <a:xfrm>
            <a:off x="557949" y="3225800"/>
            <a:ext cx="11888902" cy="3302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81F2C"/>
                </a:solidFill>
                <a:latin typeface="Monaco"/>
                <a:ea typeface="Monaco"/>
                <a:cs typeface="Monaco"/>
                <a:sym typeface="Monaco"/>
              </a:rPr>
              <a:t>COPY</a:t>
            </a:r>
            <a:r>
              <a:rPr sz="3200">
                <a:solidFill>
                  <a:srgbClr val="081F2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vs </a:t>
            </a:r>
            <a:r>
              <a:rPr sz="3200">
                <a:solidFill>
                  <a:srgbClr val="081F2C"/>
                </a:solidFill>
                <a:latin typeface="Monaco"/>
                <a:ea typeface="Monaco"/>
                <a:cs typeface="Monaco"/>
                <a:sym typeface="Monaco"/>
              </a:rPr>
              <a:t>ADD</a:t>
            </a:r>
          </a:p>
        </p:txBody>
      </p:sp>
    </p:spTree>
  </p:cSld>
  <p:clrMapOvr>
    <a:masterClrMapping/>
  </p:clrMapOvr>
  <p:transition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D1CCBD"/>
                </a:solidFill>
              </a:rPr>
              <a:t>Exercise 11</a:t>
            </a:r>
          </a:p>
        </p:txBody>
      </p:sp>
      <p:sp>
        <p:nvSpPr>
          <p:cNvPr id="165" name="Shape 16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31622">
              <a:defRPr sz="3276">
                <a:solidFill>
                  <a:srgbClr val="D1CCBD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76">
                <a:solidFill>
                  <a:srgbClr val="D1CCBD"/>
                </a:solidFill>
              </a:rPr>
              <a:t>https://github.com/RainBirdAi/docker-workshop/blob/master/exercises/exercise-11.md</a:t>
            </a:r>
          </a:p>
        </p:txBody>
      </p:sp>
    </p:spTree>
  </p:cSld>
  <p:clrMapOvr>
    <a:masterClrMapping/>
  </p:clrMapOvr>
  <p:transition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081F2C"/>
                </a:solidFill>
              </a:rPr>
              <a:t>Immutable Environment</a:t>
            </a:r>
          </a:p>
        </p:txBody>
      </p:sp>
    </p:spTree>
  </p:cSld>
  <p:clrMapOvr>
    <a:masterClrMapping/>
  </p:clrMapOvr>
  <p:transition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081F2C"/>
                </a:solidFill>
              </a:rPr>
              <a:t>Blue/Green deployment</a:t>
            </a:r>
          </a:p>
        </p:txBody>
      </p:sp>
    </p:spTree>
  </p:cSld>
  <p:clrMapOvr>
    <a:masterClrMapping/>
  </p:clrMapOvr>
  <p:transition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/>
        </p:nvSpPr>
        <p:spPr>
          <a:xfrm>
            <a:off x="3810000" y="4241800"/>
            <a:ext cx="2540000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Blue Slice</a:t>
            </a:r>
          </a:p>
        </p:txBody>
      </p:sp>
      <p:sp>
        <p:nvSpPr>
          <p:cNvPr id="172" name="Shape 172"/>
          <p:cNvSpPr/>
          <p:nvPr/>
        </p:nvSpPr>
        <p:spPr>
          <a:xfrm>
            <a:off x="3810000" y="5892800"/>
            <a:ext cx="2540000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Blue Slice</a:t>
            </a:r>
          </a:p>
        </p:txBody>
      </p:sp>
      <p:sp>
        <p:nvSpPr>
          <p:cNvPr id="173" name="Shape 173"/>
          <p:cNvSpPr/>
          <p:nvPr/>
        </p:nvSpPr>
        <p:spPr>
          <a:xfrm>
            <a:off x="6642100" y="4241800"/>
            <a:ext cx="2540000" cy="1270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Green Slice</a:t>
            </a:r>
          </a:p>
        </p:txBody>
      </p:sp>
      <p:sp>
        <p:nvSpPr>
          <p:cNvPr id="174" name="Shape 174"/>
          <p:cNvSpPr/>
          <p:nvPr/>
        </p:nvSpPr>
        <p:spPr>
          <a:xfrm>
            <a:off x="6642100" y="5892800"/>
            <a:ext cx="2540000" cy="1270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Green Slice</a:t>
            </a:r>
          </a:p>
        </p:txBody>
      </p:sp>
      <p:sp>
        <p:nvSpPr>
          <p:cNvPr id="175" name="Shape 175"/>
          <p:cNvSpPr/>
          <p:nvPr/>
        </p:nvSpPr>
        <p:spPr>
          <a:xfrm>
            <a:off x="5226050" y="1534600"/>
            <a:ext cx="2540000" cy="95250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Router</a:t>
            </a:r>
          </a:p>
        </p:txBody>
      </p:sp>
      <p:sp>
        <p:nvSpPr>
          <p:cNvPr id="176" name="Shape 176"/>
          <p:cNvSpPr/>
          <p:nvPr/>
        </p:nvSpPr>
        <p:spPr>
          <a:xfrm>
            <a:off x="6553575" y="2491313"/>
            <a:ext cx="1395850" cy="1750488"/>
          </a:xfrm>
          <a:prstGeom prst="line">
            <a:avLst/>
          </a:prstGeom>
          <a:ln w="38100" cap="rnd">
            <a:solidFill>
              <a:srgbClr val="A6AAA9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177" name="Shape 177"/>
          <p:cNvSpPr/>
          <p:nvPr/>
        </p:nvSpPr>
        <p:spPr>
          <a:xfrm flipH="1">
            <a:off x="5145400" y="2491197"/>
            <a:ext cx="1396475" cy="1754280"/>
          </a:xfrm>
          <a:prstGeom prst="line">
            <a:avLst/>
          </a:prstGeom>
          <a:ln w="25400">
            <a:solidFill>
              <a:srgbClr val="773F9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d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6050" y="3263900"/>
            <a:ext cx="5092700" cy="3225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/>
        </p:nvSpPr>
        <p:spPr>
          <a:xfrm>
            <a:off x="3810000" y="4241800"/>
            <a:ext cx="2540000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Blue Slice</a:t>
            </a:r>
          </a:p>
        </p:txBody>
      </p:sp>
      <p:sp>
        <p:nvSpPr>
          <p:cNvPr id="180" name="Shape 180"/>
          <p:cNvSpPr/>
          <p:nvPr/>
        </p:nvSpPr>
        <p:spPr>
          <a:xfrm>
            <a:off x="3810000" y="5892800"/>
            <a:ext cx="2540000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Blue Slice</a:t>
            </a:r>
          </a:p>
        </p:txBody>
      </p:sp>
      <p:sp>
        <p:nvSpPr>
          <p:cNvPr id="181" name="Shape 181"/>
          <p:cNvSpPr/>
          <p:nvPr/>
        </p:nvSpPr>
        <p:spPr>
          <a:xfrm>
            <a:off x="6642100" y="4241800"/>
            <a:ext cx="2540000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Green Slice</a:t>
            </a:r>
          </a:p>
        </p:txBody>
      </p:sp>
      <p:sp>
        <p:nvSpPr>
          <p:cNvPr id="182" name="Shape 182"/>
          <p:cNvSpPr/>
          <p:nvPr/>
        </p:nvSpPr>
        <p:spPr>
          <a:xfrm>
            <a:off x="6642100" y="5892799"/>
            <a:ext cx="2540000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Green Slice</a:t>
            </a:r>
          </a:p>
        </p:txBody>
      </p:sp>
      <p:sp>
        <p:nvSpPr>
          <p:cNvPr id="183" name="Shape 183"/>
          <p:cNvSpPr/>
          <p:nvPr/>
        </p:nvSpPr>
        <p:spPr>
          <a:xfrm>
            <a:off x="5226050" y="1534600"/>
            <a:ext cx="2540001" cy="95250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Router</a:t>
            </a:r>
          </a:p>
        </p:txBody>
      </p:sp>
      <p:sp>
        <p:nvSpPr>
          <p:cNvPr id="184" name="Shape 184"/>
          <p:cNvSpPr/>
          <p:nvPr/>
        </p:nvSpPr>
        <p:spPr>
          <a:xfrm>
            <a:off x="6553575" y="2491313"/>
            <a:ext cx="1395851" cy="1750488"/>
          </a:xfrm>
          <a:prstGeom prst="line">
            <a:avLst/>
          </a:prstGeom>
          <a:ln w="25400">
            <a:solidFill>
              <a:srgbClr val="773F9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85" name="Shape 185"/>
          <p:cNvSpPr/>
          <p:nvPr/>
        </p:nvSpPr>
        <p:spPr>
          <a:xfrm flipH="1">
            <a:off x="5145400" y="2491197"/>
            <a:ext cx="1396476" cy="1754280"/>
          </a:xfrm>
          <a:prstGeom prst="line">
            <a:avLst/>
          </a:prstGeom>
          <a:ln w="38100" cap="rnd">
            <a:solidFill>
              <a:srgbClr val="A6AAA9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D1CCBD"/>
                </a:solidFill>
              </a:rPr>
              <a:t>Exercise 12</a:t>
            </a:r>
          </a:p>
        </p:txBody>
      </p:sp>
      <p:sp>
        <p:nvSpPr>
          <p:cNvPr id="188" name="Shape 18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31622">
              <a:defRPr sz="3276">
                <a:solidFill>
                  <a:srgbClr val="D1CCBD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76">
                <a:solidFill>
                  <a:srgbClr val="D1CCBD"/>
                </a:solidFill>
              </a:rPr>
              <a:t>https://github.com/RainBirdAi/docker-workshop/blob/master/exercises/exercise-12.md</a:t>
            </a:r>
          </a:p>
        </p:txBody>
      </p:sp>
    </p:spTree>
  </p:cSld>
  <p:clrMapOvr>
    <a:masterClrMapping/>
  </p:clrMapOvr>
  <p:transition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081F2C"/>
                </a:solidFill>
              </a:rPr>
              <a:t>Rolling Forwards</a:t>
            </a:r>
          </a:p>
        </p:txBody>
      </p:sp>
    </p:spTree>
  </p:cSld>
  <p:clrMapOvr>
    <a:masterClrMapping/>
  </p:clrMapOvr>
  <p:transition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D1CCBD"/>
                </a:solidFill>
              </a:rPr>
              <a:t>Exercise 0xD</a:t>
            </a:r>
          </a:p>
        </p:txBody>
      </p:sp>
      <p:sp>
        <p:nvSpPr>
          <p:cNvPr id="193" name="Shape 19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31622">
              <a:defRPr sz="3276">
                <a:solidFill>
                  <a:srgbClr val="D1CCBD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76">
                <a:solidFill>
                  <a:srgbClr val="D1CCBD"/>
                </a:solidFill>
              </a:rPr>
              <a:t>https://github.com/RainBirdAi/docker-workshop/blob/master/exercises/exercise-0xD.md</a:t>
            </a:r>
          </a:p>
        </p:txBody>
      </p:sp>
    </p:spTree>
  </p:cSld>
  <p:clrMapOvr>
    <a:masterClrMapping/>
  </p:clrMapOvr>
  <p:transition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081F2C"/>
                </a:solidFill>
              </a:rPr>
              <a:t>Docker Everywhere</a:t>
            </a:r>
          </a:p>
        </p:txBody>
      </p:sp>
    </p:spTree>
  </p:cSld>
  <p:clrMapOvr>
    <a:masterClrMapping/>
  </p:clrMapOvr>
  <p:transition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D1CCBD"/>
                </a:solidFill>
              </a:rPr>
              <a:t>Exercise 9 (again)</a:t>
            </a:r>
          </a:p>
        </p:txBody>
      </p:sp>
      <p:sp>
        <p:nvSpPr>
          <p:cNvPr id="198" name="Shape 19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31622">
              <a:defRPr sz="3276">
                <a:solidFill>
                  <a:srgbClr val="D1CCBD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76">
                <a:solidFill>
                  <a:srgbClr val="D1CCBD"/>
                </a:solidFill>
              </a:rPr>
              <a:t>https://github.com/RainBirdAi/docker-workshop/blob/master/exercises/exercise-9.md</a:t>
            </a:r>
          </a:p>
        </p:txBody>
      </p:sp>
    </p:spTree>
  </p:cSld>
  <p:clrMapOvr>
    <a:masterClrMapping/>
  </p:clrMapOvr>
  <p:transition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081F2C"/>
                </a:solidFill>
              </a:rPr>
              <a:t>Coffee</a:t>
            </a:r>
          </a:p>
        </p:txBody>
      </p:sp>
    </p:spTree>
  </p:cSld>
  <p:clrMapOvr>
    <a:masterClrMapping/>
  </p:clrMapOvr>
  <p:transition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D1CCBD"/>
                </a:solidFill>
              </a:rPr>
              <a:t>Advanced Techniques</a:t>
            </a:r>
          </a:p>
        </p:txBody>
      </p:sp>
    </p:spTree>
  </p:cSld>
  <p:clrMapOvr>
    <a:masterClrMapping/>
  </p:clrMapOvr>
  <p:transition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081F2C"/>
                </a:solidFill>
              </a:rPr>
              <a:t>Volumes</a:t>
            </a:r>
          </a:p>
        </p:txBody>
      </p:sp>
    </p:spTree>
  </p:cSld>
  <p:clrMapOvr>
    <a:masterClrMapping/>
  </p:clrMapOvr>
  <p:transition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D1CCBD"/>
                </a:solidFill>
              </a:rPr>
              <a:t>Exercise 14</a:t>
            </a:r>
          </a:p>
        </p:txBody>
      </p:sp>
      <p:sp>
        <p:nvSpPr>
          <p:cNvPr id="207" name="Shape 20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31622">
              <a:defRPr sz="3276">
                <a:solidFill>
                  <a:srgbClr val="D1CCBD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76">
                <a:solidFill>
                  <a:srgbClr val="D1CCBD"/>
                </a:solidFill>
              </a:rPr>
              <a:t>https://github.com/RainBirdAi/docker-workshop/blob/master/exercises/exercise-14.md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title"/>
          </p:nvPr>
        </p:nvSpPr>
        <p:spPr>
          <a:xfrm>
            <a:off x="1270000" y="4921"/>
            <a:ext cx="10464801" cy="33020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D1CCBD"/>
                </a:solidFill>
              </a:rPr>
              <a:t>Schedule</a:t>
            </a:r>
          </a:p>
        </p:txBody>
      </p:sp>
      <p:sp>
        <p:nvSpPr>
          <p:cNvPr id="38" name="Shape 38"/>
          <p:cNvSpPr/>
          <p:nvPr/>
        </p:nvSpPr>
        <p:spPr>
          <a:xfrm>
            <a:off x="1270000" y="3111500"/>
            <a:ext cx="10464800" cy="518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l">
              <a:defRPr sz="1800"/>
            </a:pPr>
            <a:r>
              <a:rPr sz="4200">
                <a:solidFill>
                  <a:srgbClr val="D1CCBD"/>
                </a:solidFill>
              </a:rPr>
              <a:t>10:00 - 11:00 Introduction to Docker</a:t>
            </a:r>
            <a:endParaRPr sz="4200">
              <a:solidFill>
                <a:srgbClr val="D1CCBD"/>
              </a:solidFill>
            </a:endParaRPr>
          </a:p>
          <a:p>
            <a:pPr lvl="0" algn="l">
              <a:defRPr sz="1800"/>
            </a:pPr>
            <a:r>
              <a:rPr sz="4200">
                <a:solidFill>
                  <a:srgbClr val="D1CCBD"/>
                </a:solidFill>
              </a:rPr>
              <a:t>11:00 - 11:15 Coffee Break</a:t>
            </a:r>
            <a:endParaRPr sz="4200">
              <a:solidFill>
                <a:srgbClr val="D1CCBD"/>
              </a:solidFill>
            </a:endParaRPr>
          </a:p>
          <a:p>
            <a:pPr lvl="0" algn="l">
              <a:defRPr sz="1800"/>
            </a:pPr>
            <a:r>
              <a:rPr sz="4200">
                <a:solidFill>
                  <a:srgbClr val="D1CCBD"/>
                </a:solidFill>
              </a:rPr>
              <a:t>11:15 - 12:30 Basics of the Dockerfile</a:t>
            </a:r>
            <a:endParaRPr sz="4200">
              <a:solidFill>
                <a:srgbClr val="D1CCBD"/>
              </a:solidFill>
            </a:endParaRPr>
          </a:p>
          <a:p>
            <a:pPr lvl="0" algn="l">
              <a:defRPr sz="1800"/>
            </a:pPr>
            <a:r>
              <a:rPr sz="4200">
                <a:solidFill>
                  <a:srgbClr val="D1CCBD"/>
                </a:solidFill>
              </a:rPr>
              <a:t>12:30 - 13:30 Lunch</a:t>
            </a:r>
            <a:endParaRPr sz="4200">
              <a:solidFill>
                <a:srgbClr val="D1CCBD"/>
              </a:solidFill>
            </a:endParaRPr>
          </a:p>
          <a:p>
            <a:pPr lvl="0" algn="l">
              <a:defRPr sz="1800"/>
            </a:pPr>
            <a:r>
              <a:rPr sz="4200">
                <a:solidFill>
                  <a:srgbClr val="D1CCBD"/>
                </a:solidFill>
              </a:rPr>
              <a:t>13:30 - 14:30 Fun and games with Docker</a:t>
            </a:r>
            <a:endParaRPr sz="4200">
              <a:solidFill>
                <a:srgbClr val="D1CCBD"/>
              </a:solidFill>
            </a:endParaRPr>
          </a:p>
          <a:p>
            <a:pPr lvl="0" algn="l">
              <a:defRPr sz="1800"/>
            </a:pPr>
            <a:r>
              <a:rPr sz="4200">
                <a:solidFill>
                  <a:srgbClr val="D1CCBD"/>
                </a:solidFill>
              </a:rPr>
              <a:t>14:30 - 14:45 Coffee Break</a:t>
            </a:r>
            <a:endParaRPr sz="4200">
              <a:solidFill>
                <a:srgbClr val="D1CCBD"/>
              </a:solidFill>
            </a:endParaRPr>
          </a:p>
          <a:p>
            <a:pPr lvl="0" algn="l">
              <a:defRPr sz="1800"/>
            </a:pPr>
            <a:r>
              <a:rPr sz="4200">
                <a:solidFill>
                  <a:srgbClr val="D1CCBD"/>
                </a:solidFill>
              </a:rPr>
              <a:t>14:45 - 15:45 More advanced techniques</a:t>
            </a:r>
            <a:endParaRPr sz="4200">
              <a:solidFill>
                <a:srgbClr val="D1CCBD"/>
              </a:solidFill>
            </a:endParaRPr>
          </a:p>
          <a:p>
            <a:pPr lvl="0" algn="l">
              <a:defRPr sz="1800"/>
            </a:pPr>
            <a:r>
              <a:rPr sz="4200">
                <a:solidFill>
                  <a:srgbClr val="D1CCBD"/>
                </a:solidFill>
              </a:rPr>
              <a:t>15:45 - 16:30 Question/Play/Overrun time</a:t>
            </a:r>
          </a:p>
        </p:txBody>
      </p:sp>
    </p:spTree>
  </p:cSld>
  <p:clrMapOvr>
    <a:masterClrMapping/>
  </p:clrMapOvr>
  <p:transition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081F2C"/>
                </a:solidFill>
              </a:rPr>
              <a:t>Data Containers</a:t>
            </a:r>
          </a:p>
        </p:txBody>
      </p:sp>
    </p:spTree>
  </p:cSld>
  <p:clrMapOvr>
    <a:masterClrMapping/>
  </p:clrMapOvr>
  <p:transition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D1CCBD"/>
                </a:solidFill>
              </a:rPr>
              <a:t>Best Practices</a:t>
            </a:r>
          </a:p>
        </p:txBody>
      </p:sp>
    </p:spTree>
  </p:cSld>
  <p:clrMapOvr>
    <a:masterClrMapping/>
  </p:clrMapOvr>
  <p:transition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081F2C"/>
                </a:solidFill>
              </a:rPr>
              <a:t>Base Images</a:t>
            </a:r>
          </a:p>
        </p:txBody>
      </p:sp>
    </p:spTree>
  </p:cSld>
  <p:clrMapOvr>
    <a:masterClrMapping/>
  </p:clrMapOvr>
  <p:transition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D1CCBD"/>
                </a:solidFill>
              </a:rPr>
              <a:t>Exercise 15</a:t>
            </a:r>
          </a:p>
        </p:txBody>
      </p:sp>
      <p:sp>
        <p:nvSpPr>
          <p:cNvPr id="216" name="Shape 21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31622">
              <a:defRPr sz="3276">
                <a:solidFill>
                  <a:srgbClr val="D1CCBD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76">
                <a:solidFill>
                  <a:srgbClr val="D1CCBD"/>
                </a:solidFill>
              </a:rPr>
              <a:t>https://github.com/RainBirdAi/docker-workshop/blob/master/exercises/exercise-15.md</a:t>
            </a:r>
          </a:p>
        </p:txBody>
      </p:sp>
    </p:spTree>
  </p:cSld>
  <p:clrMapOvr>
    <a:masterClrMapping/>
  </p:clrMapOvr>
  <p:transition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081F2C"/>
                </a:solidFill>
              </a:rPr>
              <a:t>Slim Images</a:t>
            </a:r>
          </a:p>
        </p:txBody>
      </p:sp>
    </p:spTree>
  </p:cSld>
  <p:clrMapOvr>
    <a:masterClrMapping/>
  </p:clrMapOvr>
  <p:transition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D1CCBD"/>
                </a:solidFill>
              </a:rPr>
              <a:t>Exercise 16</a:t>
            </a:r>
          </a:p>
        </p:txBody>
      </p:sp>
      <p:sp>
        <p:nvSpPr>
          <p:cNvPr id="221" name="Shape 22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31622">
              <a:defRPr sz="3276">
                <a:solidFill>
                  <a:srgbClr val="D1CCBD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76">
                <a:solidFill>
                  <a:srgbClr val="D1CCBD"/>
                </a:solidFill>
              </a:rPr>
              <a:t>https://github.com/RainBirdAi/docker-workshop/blob/master/exercises/exercise-16.md</a:t>
            </a:r>
          </a:p>
        </p:txBody>
      </p:sp>
    </p:spTree>
  </p:cSld>
  <p:clrMapOvr>
    <a:masterClrMapping/>
  </p:clrMapOvr>
  <p:transition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081F2C"/>
                </a:solidFill>
              </a:rPr>
              <a:t>Each command adds a layer</a:t>
            </a:r>
          </a:p>
        </p:txBody>
      </p:sp>
    </p:spTree>
  </p:cSld>
  <p:clrMapOvr>
    <a:masterClrMapping/>
  </p:clrMapOvr>
  <p:transition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D1CCBD"/>
                </a:solidFill>
              </a:rPr>
              <a:t>Exercise 17</a:t>
            </a:r>
          </a:p>
        </p:txBody>
      </p:sp>
      <p:sp>
        <p:nvSpPr>
          <p:cNvPr id="226" name="Shape 22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31622">
              <a:defRPr sz="3276">
                <a:solidFill>
                  <a:srgbClr val="D1CCBD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76">
                <a:solidFill>
                  <a:srgbClr val="D1CCBD"/>
                </a:solidFill>
              </a:rPr>
              <a:t>https://github.com/RainBirdAi/docker-workshop/blob/master/exercises/exercise-17.md</a:t>
            </a:r>
          </a:p>
        </p:txBody>
      </p:sp>
    </p:spTree>
  </p:cSld>
  <p:clrMapOvr>
    <a:masterClrMapping/>
  </p:clrMapOvr>
  <p:transition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2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081F2C"/>
                </a:solidFill>
              </a:rPr>
              <a:t>ONBUILD</a:t>
            </a:r>
          </a:p>
        </p:txBody>
      </p:sp>
    </p:spTree>
  </p:cSld>
  <p:clrMapOvr>
    <a:masterClrMapping/>
  </p:clrMapOvr>
  <p:transition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D1CCBD"/>
                </a:solidFill>
              </a:rPr>
              <a:t>Exercise 18</a:t>
            </a:r>
          </a:p>
        </p:txBody>
      </p:sp>
      <p:sp>
        <p:nvSpPr>
          <p:cNvPr id="231" name="Shape 23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31622">
              <a:defRPr sz="3276">
                <a:solidFill>
                  <a:srgbClr val="D1CCBD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76">
                <a:solidFill>
                  <a:srgbClr val="D1CCBD"/>
                </a:solidFill>
              </a:rPr>
              <a:t>https://github.com/RainBirdAi/docker-workshop/blob/master/exercises/exercise-18.md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081F2C"/>
                </a:solidFill>
              </a:rPr>
              <a:t>Questions?</a:t>
            </a:r>
          </a:p>
        </p:txBody>
      </p:sp>
    </p:spTree>
  </p:cSld>
  <p:clrMapOvr>
    <a:masterClrMapping/>
  </p:clrMapOvr>
  <p:transition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081F2C"/>
                </a:solidFill>
              </a:rPr>
              <a:t>Real World Example</a:t>
            </a:r>
          </a:p>
        </p:txBody>
      </p:sp>
    </p:spTree>
  </p:cSld>
  <p:clrMapOvr>
    <a:masterClrMapping/>
  </p:clrMapOvr>
  <p:transition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/>
        </p:nvSpPr>
        <p:spPr>
          <a:xfrm>
            <a:off x="466250" y="1914013"/>
            <a:ext cx="12072300" cy="5392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1700">
                <a:solidFill>
                  <a:srgbClr val="081F2C"/>
                </a:solidFill>
                <a:latin typeface="Monaco"/>
                <a:ea typeface="Monaco"/>
                <a:cs typeface="Monaco"/>
                <a:sym typeface="Monaco"/>
              </a:rPr>
              <a:t>FROM debian:wheezy</a:t>
            </a:r>
            <a:br>
              <a:rPr sz="1700">
                <a:solidFill>
                  <a:srgbClr val="081F2C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1700">
                <a:solidFill>
                  <a:srgbClr val="081F2C"/>
                </a:solidFill>
                <a:latin typeface="Monaco"/>
                <a:ea typeface="Monaco"/>
                <a:cs typeface="Monaco"/>
                <a:sym typeface="Monaco"/>
              </a:rPr>
              <a:t>MAINTAINER Rainbird AI &lt;follow@rainbird.ai&gt;</a:t>
            </a:r>
            <a:br>
              <a:rPr sz="1700">
                <a:solidFill>
                  <a:srgbClr val="081F2C"/>
                </a:solidFill>
                <a:latin typeface="Monaco"/>
                <a:ea typeface="Monaco"/>
                <a:cs typeface="Monaco"/>
                <a:sym typeface="Monaco"/>
              </a:rPr>
            </a:br>
            <a:br>
              <a:rPr sz="1700">
                <a:solidFill>
                  <a:srgbClr val="081F2C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1700">
                <a:solidFill>
                  <a:srgbClr val="081F2C"/>
                </a:solidFill>
                <a:latin typeface="Monaco"/>
                <a:ea typeface="Monaco"/>
                <a:cs typeface="Monaco"/>
                <a:sym typeface="Monaco"/>
              </a:rPr>
              <a:t>ENV RABBIT_MQ_VERSION 3.4.4-1</a:t>
            </a:r>
            <a:br>
              <a:rPr sz="1700">
                <a:solidFill>
                  <a:srgbClr val="081F2C"/>
                </a:solidFill>
                <a:latin typeface="Monaco"/>
                <a:ea typeface="Monaco"/>
                <a:cs typeface="Monaco"/>
                <a:sym typeface="Monaco"/>
              </a:rPr>
            </a:br>
            <a:br>
              <a:rPr sz="1700">
                <a:solidFill>
                  <a:srgbClr val="081F2C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1700">
                <a:solidFill>
                  <a:srgbClr val="081F2C"/>
                </a:solidFill>
                <a:latin typeface="Monaco"/>
                <a:ea typeface="Monaco"/>
                <a:cs typeface="Monaco"/>
                <a:sym typeface="Monaco"/>
              </a:rPr>
              <a:t>RUN apt-key adv --keyserver keyserver.ubuntu.com --recv-keys F7B8CEA6056E8E56 &amp;&amp; \</a:t>
            </a:r>
            <a:br>
              <a:rPr sz="1700">
                <a:solidFill>
                  <a:srgbClr val="081F2C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1700">
                <a:solidFill>
                  <a:srgbClr val="081F2C"/>
                </a:solidFill>
                <a:latin typeface="Monaco"/>
                <a:ea typeface="Monaco"/>
                <a:cs typeface="Monaco"/>
                <a:sym typeface="Monaco"/>
              </a:rPr>
              <a:t>    echo "deb http://www.rabbitmq.com/debian/ testing main" &gt;&gt; /etc/apt/sources.list &amp;&amp; \</a:t>
            </a:r>
            <a:br>
              <a:rPr sz="1700">
                <a:solidFill>
                  <a:srgbClr val="081F2C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1700">
                <a:solidFill>
                  <a:srgbClr val="081F2C"/>
                </a:solidFill>
                <a:latin typeface="Monaco"/>
                <a:ea typeface="Monaco"/>
                <a:cs typeface="Monaco"/>
                <a:sym typeface="Monaco"/>
              </a:rPr>
              <a:t>    apt-get -q update &amp;&amp; \</a:t>
            </a:r>
            <a:br>
              <a:rPr sz="1700">
                <a:solidFill>
                  <a:srgbClr val="081F2C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1700">
                <a:solidFill>
                  <a:srgbClr val="081F2C"/>
                </a:solidFill>
                <a:latin typeface="Monaco"/>
                <a:ea typeface="Monaco"/>
                <a:cs typeface="Monaco"/>
                <a:sym typeface="Monaco"/>
              </a:rPr>
              <a:t>    apt-get install -y -q rabbitmq-server=${RABBIT_MQ_VERSION} --no-install-recommends &amp;&amp; \</a:t>
            </a:r>
            <a:br>
              <a:rPr sz="1700">
                <a:solidFill>
                  <a:srgbClr val="081F2C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1700">
                <a:solidFill>
                  <a:srgbClr val="081F2C"/>
                </a:solidFill>
                <a:latin typeface="Monaco"/>
                <a:ea typeface="Monaco"/>
                <a:cs typeface="Monaco"/>
                <a:sym typeface="Monaco"/>
              </a:rPr>
              <a:t>    rm -rf /var/lib/apt/lists/* &amp;&amp; \</a:t>
            </a:r>
            <a:br>
              <a:rPr sz="1700">
                <a:solidFill>
                  <a:srgbClr val="081F2C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1700">
                <a:solidFill>
                  <a:srgbClr val="081F2C"/>
                </a:solidFill>
                <a:latin typeface="Monaco"/>
                <a:ea typeface="Monaco"/>
                <a:cs typeface="Monaco"/>
                <a:sym typeface="Monaco"/>
              </a:rPr>
              <a:t>    /usr/sbin/rabbitmq-plugins enable rabbitmq_management &amp;&amp; \</a:t>
            </a:r>
            <a:br>
              <a:rPr sz="1700">
                <a:solidFill>
                  <a:srgbClr val="081F2C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1700">
                <a:solidFill>
                  <a:srgbClr val="081F2C"/>
                </a:solidFill>
                <a:latin typeface="Monaco"/>
                <a:ea typeface="Monaco"/>
                <a:cs typeface="Monaco"/>
                <a:sym typeface="Monaco"/>
              </a:rPr>
              <a:t>    echo "[{rabbit, [{loopback_users, []}]}]." &gt; /etc/rabbitmq/rabbitmq.config</a:t>
            </a:r>
            <a:br>
              <a:rPr sz="1700">
                <a:solidFill>
                  <a:srgbClr val="081F2C"/>
                </a:solidFill>
                <a:latin typeface="Monaco"/>
                <a:ea typeface="Monaco"/>
                <a:cs typeface="Monaco"/>
                <a:sym typeface="Monaco"/>
              </a:rPr>
            </a:br>
            <a:br>
              <a:rPr sz="1700">
                <a:solidFill>
                  <a:srgbClr val="081F2C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1700">
                <a:solidFill>
                  <a:srgbClr val="081F2C"/>
                </a:solidFill>
                <a:latin typeface="Monaco"/>
                <a:ea typeface="Monaco"/>
                <a:cs typeface="Monaco"/>
                <a:sym typeface="Monaco"/>
              </a:rPr>
              <a:t># Order is important here. 5672 need to be exposed first.</a:t>
            </a:r>
            <a:br>
              <a:rPr sz="1700">
                <a:solidFill>
                  <a:srgbClr val="081F2C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1700">
                <a:solidFill>
                  <a:srgbClr val="081F2C"/>
                </a:solidFill>
                <a:latin typeface="Monaco"/>
                <a:ea typeface="Monaco"/>
                <a:cs typeface="Monaco"/>
                <a:sym typeface="Monaco"/>
              </a:rPr>
              <a:t>EXPOSE 5672 15672 4369</a:t>
            </a:r>
            <a:br>
              <a:rPr sz="1700">
                <a:solidFill>
                  <a:srgbClr val="081F2C"/>
                </a:solidFill>
                <a:latin typeface="Monaco"/>
                <a:ea typeface="Monaco"/>
                <a:cs typeface="Monaco"/>
                <a:sym typeface="Monaco"/>
              </a:rPr>
            </a:br>
            <a:br>
              <a:rPr sz="1700">
                <a:solidFill>
                  <a:srgbClr val="081F2C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1700">
                <a:solidFill>
                  <a:srgbClr val="081F2C"/>
                </a:solidFill>
                <a:latin typeface="Monaco"/>
                <a:ea typeface="Monaco"/>
                <a:cs typeface="Monaco"/>
                <a:sym typeface="Monaco"/>
              </a:rPr>
              <a:t>ENTRYPOINT /usr/sbin/rabbitmq-server</a:t>
            </a:r>
            <a:br>
              <a:rPr sz="1700">
                <a:solidFill>
                  <a:srgbClr val="081F2C"/>
                </a:solidFill>
                <a:latin typeface="Monaco"/>
                <a:ea typeface="Monaco"/>
                <a:cs typeface="Monaco"/>
                <a:sym typeface="Monaco"/>
              </a:rPr>
            </a:br>
            <a:endParaRPr sz="1700">
              <a:solidFill>
                <a:srgbClr val="081F2C"/>
              </a:solidFill>
              <a:latin typeface="Monaco"/>
              <a:ea typeface="Monaco"/>
              <a:cs typeface="Monaco"/>
              <a:sym typeface="Monaco"/>
            </a:endParaRPr>
          </a:p>
        </p:txBody>
      </p:sp>
    </p:spTree>
  </p:cSld>
  <p:clrMapOvr>
    <a:masterClrMapping/>
  </p:clrMapOvr>
  <p:transition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081F2C"/>
                </a:solidFill>
              </a:rPr>
              <a:t>What Else?</a:t>
            </a:r>
          </a:p>
        </p:txBody>
      </p:sp>
    </p:spTree>
  </p:cSld>
  <p:clrMapOvr>
    <a:masterClrMapping/>
  </p:clrMapOvr>
  <p:transition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081F2C"/>
                </a:solidFill>
                <a:latin typeface="Monaco"/>
                <a:ea typeface="Monaco"/>
                <a:cs typeface="Monaco"/>
                <a:sym typeface="Monaco"/>
              </a:rPr>
              <a:t>LABEL key=value</a:t>
            </a:r>
            <a:endParaRPr sz="7200">
              <a:solidFill>
                <a:srgbClr val="081F2C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081F2C"/>
                </a:solidFill>
                <a:latin typeface="Monaco"/>
                <a:ea typeface="Monaco"/>
                <a:cs typeface="Monaco"/>
                <a:sym typeface="Monaco"/>
              </a:rPr>
              <a:t>USER user</a:t>
            </a:r>
          </a:p>
        </p:txBody>
      </p:sp>
    </p:spTree>
  </p:cSld>
  <p:clrMapOvr>
    <a:masterClrMapping/>
  </p:clrMapOvr>
  <p:transition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081F2C"/>
                </a:solidFill>
              </a:rPr>
              <a:t>CPU, Memory and Network limits</a:t>
            </a:r>
          </a:p>
        </p:txBody>
      </p:sp>
    </p:spTree>
  </p:cSld>
  <p:clrMapOvr>
    <a:masterClrMapping/>
  </p:clrMapOvr>
  <p:transition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081F2C"/>
                </a:solidFill>
              </a:rPr>
              <a:t>Privileges and capabilities</a:t>
            </a:r>
          </a:p>
        </p:txBody>
      </p:sp>
    </p:spTree>
  </p:cSld>
  <p:clrMapOvr>
    <a:masterClrMapping/>
  </p:clrMapOvr>
  <p:transition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081F2C"/>
                </a:solidFill>
              </a:rPr>
              <a:t>PID Settings, restart policies, etc.</a:t>
            </a:r>
          </a:p>
        </p:txBody>
      </p:sp>
    </p:spTree>
  </p:cSld>
  <p:clrMapOvr>
    <a:masterClrMapping/>
  </p:clrMapOvr>
  <p:transition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D1CCBD"/>
                </a:solidFill>
              </a:rPr>
              <a:t>Exercise 19</a:t>
            </a:r>
          </a:p>
        </p:txBody>
      </p:sp>
      <p:sp>
        <p:nvSpPr>
          <p:cNvPr id="248" name="Shape 24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31622">
              <a:defRPr sz="3276">
                <a:solidFill>
                  <a:srgbClr val="D1CCBD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76">
                <a:solidFill>
                  <a:srgbClr val="D1CCBD"/>
                </a:solidFill>
              </a:rPr>
              <a:t>(optional) Install Docker on your machine and have a play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D1CCBD"/>
                </a:solidFill>
              </a:rPr>
              <a:t>#IANAL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1424836" y="4241799"/>
            <a:ext cx="10157961" cy="12700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Virtualisation</a:t>
            </a:r>
          </a:p>
        </p:txBody>
      </p:sp>
      <p:sp>
        <p:nvSpPr>
          <p:cNvPr id="45" name="Shape 45"/>
          <p:cNvSpPr/>
          <p:nvPr/>
        </p:nvSpPr>
        <p:spPr>
          <a:xfrm>
            <a:off x="1423420" y="6146800"/>
            <a:ext cx="10157960" cy="12700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Server</a:t>
            </a:r>
          </a:p>
        </p:txBody>
      </p:sp>
      <p:sp>
        <p:nvSpPr>
          <p:cNvPr id="46" name="Shape 46"/>
          <p:cNvSpPr/>
          <p:nvPr/>
        </p:nvSpPr>
        <p:spPr>
          <a:xfrm>
            <a:off x="1422471" y="2336799"/>
            <a:ext cx="4759645" cy="12700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Virtual Machine</a:t>
            </a:r>
          </a:p>
        </p:txBody>
      </p:sp>
      <p:sp>
        <p:nvSpPr>
          <p:cNvPr id="47" name="Shape 47"/>
          <p:cNvSpPr/>
          <p:nvPr/>
        </p:nvSpPr>
        <p:spPr>
          <a:xfrm>
            <a:off x="6822684" y="2336799"/>
            <a:ext cx="4759645" cy="12700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Virtual Machine</a:t>
            </a:r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ource Sans Pro Light"/>
        <a:ea typeface="Source Sans Pro Light"/>
        <a:cs typeface="Source Sans Pro Light"/>
      </a:majorFont>
      <a:minorFont>
        <a:latin typeface="Source Sans Pro Light"/>
        <a:ea typeface="Source Sans Pro Light"/>
        <a:cs typeface="Source Sans Pro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ource Sans Pro Light"/>
        <a:ea typeface="Source Sans Pro Light"/>
        <a:cs typeface="Source Sans Pro Light"/>
      </a:majorFont>
      <a:minorFont>
        <a:latin typeface="Source Sans Pro Light"/>
        <a:ea typeface="Source Sans Pro Light"/>
        <a:cs typeface="Source Sans Pro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